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7" r:id="rId4"/>
    <p:sldId id="259" r:id="rId5"/>
    <p:sldId id="260" r:id="rId6"/>
    <p:sldId id="263" r:id="rId7"/>
    <p:sldId id="262" r:id="rId8"/>
    <p:sldId id="264" r:id="rId9"/>
    <p:sldId id="261" r:id="rId10"/>
    <p:sldId id="271" r:id="rId11"/>
    <p:sldId id="272" r:id="rId12"/>
    <p:sldId id="273" r:id="rId13"/>
    <p:sldId id="274" r:id="rId14"/>
    <p:sldId id="265" r:id="rId15"/>
    <p:sldId id="266" r:id="rId16"/>
    <p:sldId id="268" r:id="rId17"/>
    <p:sldId id="267" r:id="rId18"/>
    <p:sldId id="269" r:id="rId19"/>
    <p:sldId id="27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05"/>
    <p:restoredTop sz="94672"/>
  </p:normalViewPr>
  <p:slideViewPr>
    <p:cSldViewPr snapToGrid="0">
      <p:cViewPr>
        <p:scale>
          <a:sx n="100" d="100"/>
          <a:sy n="100" d="100"/>
        </p:scale>
        <p:origin x="2368" y="1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Library/WebServer/Documents/VeritasX%20Sample%20Report%20-%20ZCTA5%20112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Library/WebServer/Documents/VeritasX%20Sample%20Report%20-%20ZCTA5%20112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Library/WebServer/Documents/VeritasX%20Sample%20Report%20-%20ZCTA5%201120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Library/WebServer/Documents/VeritasX%20Sample%20Report%20-%20ZCTA5%201120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Library/WebServer/Documents/VeritasX%20Sample%20Report%20-%20ZCTA5%201120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Library/WebServer/Documents/VeritasX%20Sample%20Report%20-%20ZCTA5%201120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Sex by 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'ZCTA5 11201 - Sex by Age'!$B$8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'ZCTA5 11201 - Sex by Age'!$A$9:$A$31</c:f>
              <c:strCache>
                <c:ptCount val="23"/>
                <c:pt idx="0">
                  <c:v>Under 5 years</c:v>
                </c:pt>
                <c:pt idx="1">
                  <c:v>5 to 9 years</c:v>
                </c:pt>
                <c:pt idx="2">
                  <c:v>10 to 14 years</c:v>
                </c:pt>
                <c:pt idx="3">
                  <c:v>15 to 17 years</c:v>
                </c:pt>
                <c:pt idx="4">
                  <c:v>18 and 19 years</c:v>
                </c:pt>
                <c:pt idx="5">
                  <c:v>20 years</c:v>
                </c:pt>
                <c:pt idx="6">
                  <c:v>21 years</c:v>
                </c:pt>
                <c:pt idx="7">
                  <c:v>22 to 24 years</c:v>
                </c:pt>
                <c:pt idx="8">
                  <c:v>25 to 29 years</c:v>
                </c:pt>
                <c:pt idx="9">
                  <c:v>30 to 34 years</c:v>
                </c:pt>
                <c:pt idx="10">
                  <c:v>35 to 39 years</c:v>
                </c:pt>
                <c:pt idx="11">
                  <c:v>40 to 44 years</c:v>
                </c:pt>
                <c:pt idx="12">
                  <c:v>45 to 49 years</c:v>
                </c:pt>
                <c:pt idx="13">
                  <c:v>50 to 54 years</c:v>
                </c:pt>
                <c:pt idx="14">
                  <c:v>55 to 59 years</c:v>
                </c:pt>
                <c:pt idx="15">
                  <c:v>60 and 61 years</c:v>
                </c:pt>
                <c:pt idx="16">
                  <c:v>62 to 64 years</c:v>
                </c:pt>
                <c:pt idx="17">
                  <c:v>65 and 66 years</c:v>
                </c:pt>
                <c:pt idx="18">
                  <c:v>67 to 69 years</c:v>
                </c:pt>
                <c:pt idx="19">
                  <c:v>70 to 74 years</c:v>
                </c:pt>
                <c:pt idx="20">
                  <c:v>75 to 79 years</c:v>
                </c:pt>
                <c:pt idx="21">
                  <c:v>80 to 84 years</c:v>
                </c:pt>
                <c:pt idx="22">
                  <c:v>85 years and over</c:v>
                </c:pt>
              </c:strCache>
            </c:strRef>
          </c:cat>
          <c:val>
            <c:numRef>
              <c:f>'ZCTA5 11201 - Sex by Age'!$B$9:$B$31</c:f>
              <c:numCache>
                <c:formatCode>#,##0</c:formatCode>
                <c:ptCount val="23"/>
                <c:pt idx="0">
                  <c:v>2227</c:v>
                </c:pt>
                <c:pt idx="1">
                  <c:v>1365</c:v>
                </c:pt>
                <c:pt idx="2">
                  <c:v>1379</c:v>
                </c:pt>
                <c:pt idx="3">
                  <c:v>451</c:v>
                </c:pt>
                <c:pt idx="4">
                  <c:v>694</c:v>
                </c:pt>
                <c:pt idx="5">
                  <c:v>286</c:v>
                </c:pt>
                <c:pt idx="6">
                  <c:v>261</c:v>
                </c:pt>
                <c:pt idx="7">
                  <c:v>1385</c:v>
                </c:pt>
                <c:pt idx="8">
                  <c:v>3725</c:v>
                </c:pt>
                <c:pt idx="9">
                  <c:v>4291</c:v>
                </c:pt>
                <c:pt idx="10">
                  <c:v>3679</c:v>
                </c:pt>
                <c:pt idx="11">
                  <c:v>2616</c:v>
                </c:pt>
                <c:pt idx="12">
                  <c:v>1997</c:v>
                </c:pt>
                <c:pt idx="13">
                  <c:v>1957</c:v>
                </c:pt>
                <c:pt idx="14">
                  <c:v>1407</c:v>
                </c:pt>
                <c:pt idx="15">
                  <c:v>439</c:v>
                </c:pt>
                <c:pt idx="16">
                  <c:v>611</c:v>
                </c:pt>
                <c:pt idx="17">
                  <c:v>261</c:v>
                </c:pt>
                <c:pt idx="18">
                  <c:v>406</c:v>
                </c:pt>
                <c:pt idx="19">
                  <c:v>1053</c:v>
                </c:pt>
                <c:pt idx="20">
                  <c:v>816</c:v>
                </c:pt>
                <c:pt idx="21">
                  <c:v>435</c:v>
                </c:pt>
                <c:pt idx="22">
                  <c:v>524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31-6B42-89D0-B4589BCA20E0}"/>
            </c:ext>
          </c:extLst>
        </c:ser>
        <c:ser>
          <c:idx val="1"/>
          <c:order val="1"/>
          <c:tx>
            <c:strRef>
              <c:f>'ZCTA5 11201 - Sex by Age'!$D$8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'ZCTA5 11201 - Sex by Age'!$A$9:$A$31</c:f>
              <c:strCache>
                <c:ptCount val="23"/>
                <c:pt idx="0">
                  <c:v>Under 5 years</c:v>
                </c:pt>
                <c:pt idx="1">
                  <c:v>5 to 9 years</c:v>
                </c:pt>
                <c:pt idx="2">
                  <c:v>10 to 14 years</c:v>
                </c:pt>
                <c:pt idx="3">
                  <c:v>15 to 17 years</c:v>
                </c:pt>
                <c:pt idx="4">
                  <c:v>18 and 19 years</c:v>
                </c:pt>
                <c:pt idx="5">
                  <c:v>20 years</c:v>
                </c:pt>
                <c:pt idx="6">
                  <c:v>21 years</c:v>
                </c:pt>
                <c:pt idx="7">
                  <c:v>22 to 24 years</c:v>
                </c:pt>
                <c:pt idx="8">
                  <c:v>25 to 29 years</c:v>
                </c:pt>
                <c:pt idx="9">
                  <c:v>30 to 34 years</c:v>
                </c:pt>
                <c:pt idx="10">
                  <c:v>35 to 39 years</c:v>
                </c:pt>
                <c:pt idx="11">
                  <c:v>40 to 44 years</c:v>
                </c:pt>
                <c:pt idx="12">
                  <c:v>45 to 49 years</c:v>
                </c:pt>
                <c:pt idx="13">
                  <c:v>50 to 54 years</c:v>
                </c:pt>
                <c:pt idx="14">
                  <c:v>55 to 59 years</c:v>
                </c:pt>
                <c:pt idx="15">
                  <c:v>60 and 61 years</c:v>
                </c:pt>
                <c:pt idx="16">
                  <c:v>62 to 64 years</c:v>
                </c:pt>
                <c:pt idx="17">
                  <c:v>65 and 66 years</c:v>
                </c:pt>
                <c:pt idx="18">
                  <c:v>67 to 69 years</c:v>
                </c:pt>
                <c:pt idx="19">
                  <c:v>70 to 74 years</c:v>
                </c:pt>
                <c:pt idx="20">
                  <c:v>75 to 79 years</c:v>
                </c:pt>
                <c:pt idx="21">
                  <c:v>80 to 84 years</c:v>
                </c:pt>
                <c:pt idx="22">
                  <c:v>85 years and over</c:v>
                </c:pt>
              </c:strCache>
            </c:strRef>
          </c:cat>
          <c:val>
            <c:numRef>
              <c:f>'ZCTA5 11201 - Sex by Age'!$D$9:$D$31</c:f>
              <c:numCache>
                <c:formatCode>#,##0</c:formatCode>
                <c:ptCount val="23"/>
                <c:pt idx="0">
                  <c:v>2471</c:v>
                </c:pt>
                <c:pt idx="1">
                  <c:v>1541</c:v>
                </c:pt>
                <c:pt idx="2">
                  <c:v>1201</c:v>
                </c:pt>
                <c:pt idx="3">
                  <c:v>709</c:v>
                </c:pt>
                <c:pt idx="4">
                  <c:v>797</c:v>
                </c:pt>
                <c:pt idx="5">
                  <c:v>260</c:v>
                </c:pt>
                <c:pt idx="6">
                  <c:v>237</c:v>
                </c:pt>
                <c:pt idx="7">
                  <c:v>1637</c:v>
                </c:pt>
                <c:pt idx="8">
                  <c:v>4341</c:v>
                </c:pt>
                <c:pt idx="9">
                  <c:v>5054</c:v>
                </c:pt>
                <c:pt idx="10">
                  <c:v>3883</c:v>
                </c:pt>
                <c:pt idx="11">
                  <c:v>2466</c:v>
                </c:pt>
                <c:pt idx="12">
                  <c:v>2193</c:v>
                </c:pt>
                <c:pt idx="13">
                  <c:v>1991</c:v>
                </c:pt>
                <c:pt idx="14">
                  <c:v>1936</c:v>
                </c:pt>
                <c:pt idx="15">
                  <c:v>599</c:v>
                </c:pt>
                <c:pt idx="16">
                  <c:v>495</c:v>
                </c:pt>
                <c:pt idx="17">
                  <c:v>465</c:v>
                </c:pt>
                <c:pt idx="18">
                  <c:v>1081</c:v>
                </c:pt>
                <c:pt idx="19">
                  <c:v>1188</c:v>
                </c:pt>
                <c:pt idx="20">
                  <c:v>1129</c:v>
                </c:pt>
                <c:pt idx="21">
                  <c:v>740</c:v>
                </c:pt>
                <c:pt idx="22">
                  <c:v>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31-6B42-89D0-B4589BCA2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6753952"/>
        <c:axId val="925003792"/>
      </c:barChart>
      <c:catAx>
        <c:axId val="130675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12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925003792"/>
        <c:crosses val="autoZero"/>
        <c:auto val="1"/>
        <c:lblAlgn val="ctr"/>
        <c:lblOffset val="100"/>
        <c:noMultiLvlLbl val="0"/>
      </c:catAx>
      <c:valAx>
        <c:axId val="925003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0675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'ZCTA5 11201 - Race &amp; Ethnicity'!$F$2</c:f>
              <c:strCache>
                <c:ptCount val="1"/>
                <c:pt idx="0">
                  <c:v>Estimate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'ZCTA5 11201 - Race &amp; Ethnicity'!$E$3:$E$10</c:f>
              <c:strCache>
                <c:ptCount val="8"/>
                <c:pt idx="0">
                  <c:v>White alone</c:v>
                </c:pt>
                <c:pt idx="1">
                  <c:v>Black or African American alone</c:v>
                </c:pt>
                <c:pt idx="2">
                  <c:v>American Indian and Alaska Native alone</c:v>
                </c:pt>
                <c:pt idx="3">
                  <c:v>Asian alone</c:v>
                </c:pt>
                <c:pt idx="4">
                  <c:v>Native Hawaiian and Other Pacific Islander alone</c:v>
                </c:pt>
                <c:pt idx="5">
                  <c:v>Some other race alone</c:v>
                </c:pt>
                <c:pt idx="6">
                  <c:v>Two or more races:</c:v>
                </c:pt>
                <c:pt idx="7">
                  <c:v>Hispanic or Latino:</c:v>
                </c:pt>
              </c:strCache>
            </c:strRef>
          </c:cat>
          <c:val>
            <c:numRef>
              <c:f>'ZCTA5 11201 - Race &amp; Ethnicity'!$F$3:$F$10</c:f>
              <c:numCache>
                <c:formatCode>#,##0</c:formatCode>
                <c:ptCount val="8"/>
                <c:pt idx="0">
                  <c:v>39854</c:v>
                </c:pt>
                <c:pt idx="1">
                  <c:v>7963</c:v>
                </c:pt>
                <c:pt idx="2" formatCode="General">
                  <c:v>47</c:v>
                </c:pt>
                <c:pt idx="3">
                  <c:v>9856</c:v>
                </c:pt>
                <c:pt idx="4" formatCode="General">
                  <c:v>7</c:v>
                </c:pt>
                <c:pt idx="5" formatCode="General">
                  <c:v>342</c:v>
                </c:pt>
                <c:pt idx="6">
                  <c:v>3779</c:v>
                </c:pt>
                <c:pt idx="7">
                  <c:v>7403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D4-0341-A514-98AA12515D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12135296"/>
        <c:axId val="1347235232"/>
      </c:lineChart>
      <c:catAx>
        <c:axId val="1712135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47235232"/>
        <c:crosses val="autoZero"/>
        <c:auto val="1"/>
        <c:lblAlgn val="ctr"/>
        <c:lblOffset val="100"/>
        <c:noMultiLvlLbl val="0"/>
      </c:catAx>
      <c:valAx>
        <c:axId val="1347235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12135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Household Income in the Past 12 Months (in 2023 Inflation-Adjusted Dollars)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'ZCTA5 11201 - Household Income'!$I$4</c:f>
              <c:strCache>
                <c:ptCount val="1"/>
                <c:pt idx="0">
                  <c:v>Households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'ZCTA5 11201 - Household Income'!$H$5:$H$20</c:f>
              <c:strCache>
                <c:ptCount val="16"/>
                <c:pt idx="0">
                  <c:v>Less than $10,000</c:v>
                </c:pt>
                <c:pt idx="1">
                  <c:v>$10,000 to $14,999</c:v>
                </c:pt>
                <c:pt idx="2">
                  <c:v>$15,000 to $19,999</c:v>
                </c:pt>
                <c:pt idx="3">
                  <c:v>$20,000 to $24,999</c:v>
                </c:pt>
                <c:pt idx="4">
                  <c:v>$25,000 to $29,999</c:v>
                </c:pt>
                <c:pt idx="5">
                  <c:v>$30,000 to $34,999</c:v>
                </c:pt>
                <c:pt idx="6">
                  <c:v>$35,000 to $39,999</c:v>
                </c:pt>
                <c:pt idx="7">
                  <c:v>$40,000 to $44,999</c:v>
                </c:pt>
                <c:pt idx="8">
                  <c:v>$45,000 to $49,999</c:v>
                </c:pt>
                <c:pt idx="9">
                  <c:v>$50,000 to $59,999</c:v>
                </c:pt>
                <c:pt idx="10">
                  <c:v>$60,000 to $74,999</c:v>
                </c:pt>
                <c:pt idx="11">
                  <c:v>$75,000 to $99,999</c:v>
                </c:pt>
                <c:pt idx="12">
                  <c:v>$100,000 to $124,999</c:v>
                </c:pt>
                <c:pt idx="13">
                  <c:v>$125,000 to $149,999</c:v>
                </c:pt>
                <c:pt idx="14">
                  <c:v>$150,000 to $199,999</c:v>
                </c:pt>
                <c:pt idx="15">
                  <c:v>$200,000 or more</c:v>
                </c:pt>
              </c:strCache>
            </c:strRef>
          </c:cat>
          <c:val>
            <c:numRef>
              <c:f>'ZCTA5 11201 - Household Income'!$I$5:$I$20</c:f>
              <c:numCache>
                <c:formatCode>#,##0</c:formatCode>
                <c:ptCount val="16"/>
                <c:pt idx="0">
                  <c:v>1778</c:v>
                </c:pt>
                <c:pt idx="1">
                  <c:v>724</c:v>
                </c:pt>
                <c:pt idx="2">
                  <c:v>361</c:v>
                </c:pt>
                <c:pt idx="3">
                  <c:v>738</c:v>
                </c:pt>
                <c:pt idx="4">
                  <c:v>779</c:v>
                </c:pt>
                <c:pt idx="5">
                  <c:v>352</c:v>
                </c:pt>
                <c:pt idx="6">
                  <c:v>612</c:v>
                </c:pt>
                <c:pt idx="7">
                  <c:v>395</c:v>
                </c:pt>
                <c:pt idx="8">
                  <c:v>561</c:v>
                </c:pt>
                <c:pt idx="9">
                  <c:v>735</c:v>
                </c:pt>
                <c:pt idx="10">
                  <c:v>1389</c:v>
                </c:pt>
                <c:pt idx="11">
                  <c:v>1858</c:v>
                </c:pt>
                <c:pt idx="12">
                  <c:v>2185</c:v>
                </c:pt>
                <c:pt idx="13">
                  <c:v>2607</c:v>
                </c:pt>
                <c:pt idx="14">
                  <c:v>3930</c:v>
                </c:pt>
                <c:pt idx="15">
                  <c:v>14137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AC-4648-AFF7-20F9394558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6789200"/>
        <c:axId val="1346847808"/>
      </c:lineChart>
      <c:catAx>
        <c:axId val="1346789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46847808"/>
        <c:crosses val="autoZero"/>
        <c:auto val="1"/>
        <c:lblAlgn val="ctr"/>
        <c:lblOffset val="100"/>
        <c:noMultiLvlLbl val="0"/>
      </c:catAx>
      <c:valAx>
        <c:axId val="1346847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46789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Educational Attainment for the Population 25 Years and Over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'ZCTA5 11201 - Edu. Attainment'!$H$2</c:f>
              <c:strCache>
                <c:ptCount val="1"/>
                <c:pt idx="0">
                  <c:v>Estimate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'ZCTA5 11201 - Edu. Attainment'!$G$3:$G$26</c:f>
              <c:strCache>
                <c:ptCount val="24"/>
                <c:pt idx="0">
                  <c:v>No schooling completed</c:v>
                </c:pt>
                <c:pt idx="1">
                  <c:v>Nursery school</c:v>
                </c:pt>
                <c:pt idx="2">
                  <c:v>Kindergarten</c:v>
                </c:pt>
                <c:pt idx="3">
                  <c:v>1st grade</c:v>
                </c:pt>
                <c:pt idx="4">
                  <c:v>2nd grade</c:v>
                </c:pt>
                <c:pt idx="5">
                  <c:v>3rd grade</c:v>
                </c:pt>
                <c:pt idx="6">
                  <c:v>4th grade</c:v>
                </c:pt>
                <c:pt idx="7">
                  <c:v>5th grade</c:v>
                </c:pt>
                <c:pt idx="8">
                  <c:v>6th grade</c:v>
                </c:pt>
                <c:pt idx="9">
                  <c:v>7th grade</c:v>
                </c:pt>
                <c:pt idx="10">
                  <c:v>8th grade</c:v>
                </c:pt>
                <c:pt idx="11">
                  <c:v>9th grade</c:v>
                </c:pt>
                <c:pt idx="12">
                  <c:v>10th grade</c:v>
                </c:pt>
                <c:pt idx="13">
                  <c:v>11th grade</c:v>
                </c:pt>
                <c:pt idx="14">
                  <c:v>12th grade, no diploma</c:v>
                </c:pt>
                <c:pt idx="15">
                  <c:v>Regular high school diploma</c:v>
                </c:pt>
                <c:pt idx="16">
                  <c:v>GED or alternative credential</c:v>
                </c:pt>
                <c:pt idx="17">
                  <c:v>Some college, less than 1 year</c:v>
                </c:pt>
                <c:pt idx="18">
                  <c:v>Some college, 1 or more years, no degree</c:v>
                </c:pt>
                <c:pt idx="19">
                  <c:v>Associate's degree</c:v>
                </c:pt>
                <c:pt idx="20">
                  <c:v>Bachelor's degree</c:v>
                </c:pt>
                <c:pt idx="21">
                  <c:v>Master's degree</c:v>
                </c:pt>
                <c:pt idx="22">
                  <c:v>Professional school degree</c:v>
                </c:pt>
                <c:pt idx="23">
                  <c:v>Doctorate degree</c:v>
                </c:pt>
              </c:strCache>
            </c:strRef>
          </c:cat>
          <c:val>
            <c:numRef>
              <c:f>'ZCTA5 11201 - Edu. Attainment'!$H$3:$H$26</c:f>
              <c:numCache>
                <c:formatCode>#,##0</c:formatCode>
                <c:ptCount val="24"/>
                <c:pt idx="0">
                  <c:v>463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24</c:v>
                </c:pt>
                <c:pt idx="6">
                  <c:v>37</c:v>
                </c:pt>
                <c:pt idx="7">
                  <c:v>199</c:v>
                </c:pt>
                <c:pt idx="8">
                  <c:v>228</c:v>
                </c:pt>
                <c:pt idx="9">
                  <c:v>24</c:v>
                </c:pt>
                <c:pt idx="10">
                  <c:v>265</c:v>
                </c:pt>
                <c:pt idx="11">
                  <c:v>304</c:v>
                </c:pt>
                <c:pt idx="12">
                  <c:v>64</c:v>
                </c:pt>
                <c:pt idx="13">
                  <c:v>430</c:v>
                </c:pt>
                <c:pt idx="14">
                  <c:v>188</c:v>
                </c:pt>
                <c:pt idx="15">
                  <c:v>3132</c:v>
                </c:pt>
                <c:pt idx="16">
                  <c:v>833</c:v>
                </c:pt>
                <c:pt idx="17">
                  <c:v>981</c:v>
                </c:pt>
                <c:pt idx="18">
                  <c:v>2135</c:v>
                </c:pt>
                <c:pt idx="19">
                  <c:v>1563</c:v>
                </c:pt>
                <c:pt idx="20">
                  <c:v>20052</c:v>
                </c:pt>
                <c:pt idx="21">
                  <c:v>13868</c:v>
                </c:pt>
                <c:pt idx="22">
                  <c:v>5401</c:v>
                </c:pt>
                <c:pt idx="23">
                  <c:v>2159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94-BD4A-9F43-73C0EAC73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22658128"/>
        <c:axId val="1116257600"/>
      </c:lineChart>
      <c:catAx>
        <c:axId val="822658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116257600"/>
        <c:crosses val="autoZero"/>
        <c:auto val="1"/>
        <c:lblAlgn val="ctr"/>
        <c:lblOffset val="100"/>
        <c:noMultiLvlLbl val="0"/>
      </c:catAx>
      <c:valAx>
        <c:axId val="111625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822658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Health Insurance Coverage Status by Sex by Age: Male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'ZCTA5 11201 - Health Insurance'!$M$6</c:f>
              <c:strCache>
                <c:ptCount val="1"/>
                <c:pt idx="0">
                  <c:v>With health insurance coverage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'ZCTA5 11201 - Health Insurance'!$L$7:$L$15</c:f>
              <c:strCache>
                <c:ptCount val="9"/>
                <c:pt idx="0">
                  <c:v>Under 6 years</c:v>
                </c:pt>
                <c:pt idx="1">
                  <c:v>6 to 18 years</c:v>
                </c:pt>
                <c:pt idx="2">
                  <c:v>19 to 25 years</c:v>
                </c:pt>
                <c:pt idx="3">
                  <c:v>26 to 34 years</c:v>
                </c:pt>
                <c:pt idx="4">
                  <c:v>35 to 44 years</c:v>
                </c:pt>
                <c:pt idx="5">
                  <c:v>45 to 54 years</c:v>
                </c:pt>
                <c:pt idx="6">
                  <c:v>55 to 64 years</c:v>
                </c:pt>
                <c:pt idx="7">
                  <c:v>65 to 74 years</c:v>
                </c:pt>
                <c:pt idx="8">
                  <c:v>75 years and over</c:v>
                </c:pt>
              </c:strCache>
            </c:strRef>
          </c:cat>
          <c:val>
            <c:numRef>
              <c:f>'ZCTA5 11201 - Health Insurance'!$M$7:$M$15</c:f>
              <c:numCache>
                <c:formatCode>#,##0</c:formatCode>
                <c:ptCount val="9"/>
                <c:pt idx="0">
                  <c:v>2541</c:v>
                </c:pt>
                <c:pt idx="1">
                  <c:v>3048</c:v>
                </c:pt>
                <c:pt idx="2">
                  <c:v>2781</c:v>
                </c:pt>
                <c:pt idx="3">
                  <c:v>6869</c:v>
                </c:pt>
                <c:pt idx="4">
                  <c:v>6187</c:v>
                </c:pt>
                <c:pt idx="5">
                  <c:v>3908</c:v>
                </c:pt>
                <c:pt idx="6">
                  <c:v>2298</c:v>
                </c:pt>
                <c:pt idx="7">
                  <c:v>1628</c:v>
                </c:pt>
                <c:pt idx="8">
                  <c:v>1591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27-9241-AC59-0DE7C9D35490}"/>
            </c:ext>
          </c:extLst>
        </c:ser>
        <c:ser>
          <c:idx val="1"/>
          <c:order val="1"/>
          <c:tx>
            <c:strRef>
              <c:f>'ZCTA5 11201 - Health Insurance'!$N$6</c:f>
              <c:strCache>
                <c:ptCount val="1"/>
                <c:pt idx="0">
                  <c:v>No health insurance coverage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'ZCTA5 11201 - Health Insurance'!$L$7:$L$15</c:f>
              <c:strCache>
                <c:ptCount val="9"/>
                <c:pt idx="0">
                  <c:v>Under 6 years</c:v>
                </c:pt>
                <c:pt idx="1">
                  <c:v>6 to 18 years</c:v>
                </c:pt>
                <c:pt idx="2">
                  <c:v>19 to 25 years</c:v>
                </c:pt>
                <c:pt idx="3">
                  <c:v>26 to 34 years</c:v>
                </c:pt>
                <c:pt idx="4">
                  <c:v>35 to 44 years</c:v>
                </c:pt>
                <c:pt idx="5">
                  <c:v>45 to 54 years</c:v>
                </c:pt>
                <c:pt idx="6">
                  <c:v>55 to 64 years</c:v>
                </c:pt>
                <c:pt idx="7">
                  <c:v>65 to 74 years</c:v>
                </c:pt>
                <c:pt idx="8">
                  <c:v>75 years and over</c:v>
                </c:pt>
              </c:strCache>
            </c:strRef>
          </c:cat>
          <c:val>
            <c:numRef>
              <c:f>'ZCTA5 11201 - Health Insurance'!$N$7:$N$15</c:f>
              <c:numCache>
                <c:formatCode>General</c:formatCode>
                <c:ptCount val="9"/>
                <c:pt idx="0">
                  <c:v>62</c:v>
                </c:pt>
                <c:pt idx="1">
                  <c:v>1</c:v>
                </c:pt>
                <c:pt idx="2">
                  <c:v>170</c:v>
                </c:pt>
                <c:pt idx="3">
                  <c:v>567</c:v>
                </c:pt>
                <c:pt idx="4">
                  <c:v>73</c:v>
                </c:pt>
                <c:pt idx="5">
                  <c:v>44</c:v>
                </c:pt>
                <c:pt idx="6">
                  <c:v>69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27-9241-AC59-0DE7C9D354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0007199"/>
        <c:axId val="1712038960"/>
      </c:barChart>
      <c:catAx>
        <c:axId val="350007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8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12038960"/>
        <c:crosses val="autoZero"/>
        <c:auto val="1"/>
        <c:lblAlgn val="ctr"/>
        <c:lblOffset val="100"/>
        <c:noMultiLvlLbl val="0"/>
      </c:catAx>
      <c:valAx>
        <c:axId val="171203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0007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Health Insurance Coverage Status by Sex by Age: Female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'ZCTA5 11201 - Health Insurance'!$M$45</c:f>
              <c:strCache>
                <c:ptCount val="1"/>
                <c:pt idx="0">
                  <c:v>With health insurance coverage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'ZCTA5 11201 - Health Insurance'!$L$46:$L$54</c:f>
              <c:strCache>
                <c:ptCount val="9"/>
                <c:pt idx="0">
                  <c:v>Under 6 years</c:v>
                </c:pt>
                <c:pt idx="1">
                  <c:v>6 to 18 years</c:v>
                </c:pt>
                <c:pt idx="2">
                  <c:v>19 to 25 years</c:v>
                </c:pt>
                <c:pt idx="3">
                  <c:v>26 to 34 years</c:v>
                </c:pt>
                <c:pt idx="4">
                  <c:v>35 to 44 years</c:v>
                </c:pt>
                <c:pt idx="5">
                  <c:v>45 to 54 years</c:v>
                </c:pt>
                <c:pt idx="6">
                  <c:v>55 to 64 years</c:v>
                </c:pt>
                <c:pt idx="7">
                  <c:v>65 to 74 years</c:v>
                </c:pt>
                <c:pt idx="8">
                  <c:v>75 years and over</c:v>
                </c:pt>
              </c:strCache>
            </c:strRef>
          </c:cat>
          <c:val>
            <c:numRef>
              <c:f>'ZCTA5 11201 - Health Insurance'!$M$46:$M$54</c:f>
              <c:numCache>
                <c:formatCode>#,##0</c:formatCode>
                <c:ptCount val="9"/>
                <c:pt idx="0">
                  <c:v>2749</c:v>
                </c:pt>
                <c:pt idx="1">
                  <c:v>3615</c:v>
                </c:pt>
                <c:pt idx="2">
                  <c:v>2821</c:v>
                </c:pt>
                <c:pt idx="3">
                  <c:v>8495</c:v>
                </c:pt>
                <c:pt idx="4">
                  <c:v>6254</c:v>
                </c:pt>
                <c:pt idx="5">
                  <c:v>4020</c:v>
                </c:pt>
                <c:pt idx="6">
                  <c:v>2953</c:v>
                </c:pt>
                <c:pt idx="7">
                  <c:v>2682</c:v>
                </c:pt>
                <c:pt idx="8">
                  <c:v>2205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6D-584E-B5CA-1E78DFF58F2C}"/>
            </c:ext>
          </c:extLst>
        </c:ser>
        <c:ser>
          <c:idx val="1"/>
          <c:order val="1"/>
          <c:tx>
            <c:strRef>
              <c:f>'ZCTA5 11201 - Health Insurance'!$N$45</c:f>
              <c:strCache>
                <c:ptCount val="1"/>
                <c:pt idx="0">
                  <c:v>No health insurance coverage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'ZCTA5 11201 - Health Insurance'!$L$46:$L$54</c:f>
              <c:strCache>
                <c:ptCount val="9"/>
                <c:pt idx="0">
                  <c:v>Under 6 years</c:v>
                </c:pt>
                <c:pt idx="1">
                  <c:v>6 to 18 years</c:v>
                </c:pt>
                <c:pt idx="2">
                  <c:v>19 to 25 years</c:v>
                </c:pt>
                <c:pt idx="3">
                  <c:v>26 to 34 years</c:v>
                </c:pt>
                <c:pt idx="4">
                  <c:v>35 to 44 years</c:v>
                </c:pt>
                <c:pt idx="5">
                  <c:v>45 to 54 years</c:v>
                </c:pt>
                <c:pt idx="6">
                  <c:v>55 to 64 years</c:v>
                </c:pt>
                <c:pt idx="7">
                  <c:v>65 to 74 years</c:v>
                </c:pt>
                <c:pt idx="8">
                  <c:v>75 years and over</c:v>
                </c:pt>
              </c:strCache>
            </c:strRef>
          </c:cat>
          <c:val>
            <c:numRef>
              <c:f>'ZCTA5 11201 - Health Insurance'!$N$46:$N$54</c:f>
              <c:numCache>
                <c:formatCode>General</c:formatCode>
                <c:ptCount val="9"/>
                <c:pt idx="0">
                  <c:v>0</c:v>
                </c:pt>
                <c:pt idx="1">
                  <c:v>24</c:v>
                </c:pt>
                <c:pt idx="2">
                  <c:v>207</c:v>
                </c:pt>
                <c:pt idx="3">
                  <c:v>335</c:v>
                </c:pt>
                <c:pt idx="4">
                  <c:v>95</c:v>
                </c:pt>
                <c:pt idx="5">
                  <c:v>155</c:v>
                </c:pt>
                <c:pt idx="6">
                  <c:v>77</c:v>
                </c:pt>
                <c:pt idx="7">
                  <c:v>23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6D-584E-B5CA-1E78DFF58F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9431455"/>
        <c:axId val="1763775728"/>
      </c:barChart>
      <c:catAx>
        <c:axId val="349431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8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63775728"/>
        <c:crosses val="autoZero"/>
        <c:auto val="1"/>
        <c:lblAlgn val="ctr"/>
        <c:lblOffset val="100"/>
        <c:noMultiLvlLbl val="0"/>
      </c:catAx>
      <c:valAx>
        <c:axId val="1763775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49431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D6164-CD75-8546-833B-815F5EC9EDC5}" type="datetimeFigureOut">
              <a:rPr lang="en-US" smtClean="0"/>
              <a:t>6/10/25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6D718-BA6F-B445-8726-EA3FE5083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1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507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14EFF-8715-0CBD-1AC7-E7FFB05CB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85F796-87FA-0B3A-FE13-60F1EA088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8E90F0-4160-0ABC-3B3C-C16DFB54E6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35C07B-E29A-A1E7-11E5-419C9694A0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999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B22AD-C114-B801-2C43-CAF0E40BE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3CF67D-C221-4755-BBF1-B7A2097942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867B60-4532-2C44-578A-4EE6F143C2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945843-1215-A50E-0DBB-7FE2FE21E1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234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E5F8D-DAAB-6A96-359A-7EC025731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90493F-1D41-4EC0-5EB5-C9D8A68994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7B8134-C43B-E8EC-EE46-38D60D2BFF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79682-7BFD-D5DA-8755-A60F6B04BC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165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71DDC-DE21-A880-791E-BA96FFB08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8C61B8-1DB6-14F1-735B-CC5D5B368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D59690-12E4-5A08-F34D-A79516EADE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673AB7-88DE-5846-3E77-CE6B85D3C4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470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2D981-B79A-2457-CAFE-A2AE1588A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A1F71E-1E45-E8EE-7A38-59745CFBB7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51A04D-034B-59F0-41AE-3F74D5A376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6B0430-C3ED-D77F-9BF0-BD7964F9F9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758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5FC0D-E9BE-01D3-DA38-74D1B39EB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112BEA-F193-455A-4A9D-5723DF6F3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46DB95-963B-0CE2-FFFA-7A69688FCA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37377E-64A9-26D5-67B7-013279AEC7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033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B24EB-82F7-22E2-35D4-A56B1F4C7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1E21C3-1591-8573-F6F8-92B6501A3F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B7A002-3340-B210-159C-C0B44E9807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9D76FC-7B79-0D37-CEEE-A620EAE1F6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020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55B37-2FD5-8C96-C5E1-75E56CA27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65CC5E-4AB7-6072-BDED-981A16E343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A0661A-BEB0-DB31-D750-246B654E91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C1DC4-A3D6-C063-7AC6-160135AA4E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718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A190D-7AEF-8941-3963-0134066D9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B70461-0ADA-23C0-4BE7-6EDB373BCC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15527E-40EF-8002-23A7-76E7C3CEF7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C3AE5-D522-6BD0-F809-AA8A3B38C4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18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45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94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134B3-C429-0214-9C4F-921397272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5DC473-B276-0ED4-F9B6-938062EA23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D5538B-F0FD-8781-463B-C89A8CB9F0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6EAF9-7145-024A-6700-E3763822BD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23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F6A5B-0240-706F-5B41-52B468E0F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FF87A5-315C-4089-BDAF-0FCA256D6D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C309E3-01AD-9E4A-8E9E-0547CBE321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FABE34-7921-5FE6-FAD9-CEA3A85FC3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20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A2563-8884-B4E3-1D1E-AD2E377BE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69F1-2577-D9B1-A719-5029616362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E65B85-DF24-E294-C389-B0A214CC0F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A9BAB-5AB0-392A-4FAA-706E92E7AE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200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D50A7-4AAF-3E82-A204-D6C32E966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4EB7DC-4D04-9B8B-B628-FBC3FED0E8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67A38-206D-B9B6-0E00-FE025D7C15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C5B14-00F4-103A-A7BF-60582EAC9E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07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783B9-283B-B6F7-8FC4-BB5D7E1B7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81B769-4083-BD8E-EFBC-A0B560AF64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EEBF45-630E-805E-7DCB-798AFF3AA8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A7602-FD5B-1724-0DFF-5D2762DCF4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66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B2647-CB31-2DE6-1780-484B0C82A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66DDFA-5E4F-A007-3CBC-F25790A20A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538AF2-9526-5EF6-F63A-EEA70E8E64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26EA72-E9EE-B2CC-FC11-7E4DD6D387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6D718-BA6F-B445-8726-EA3FE50836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7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70AA2-1BDE-D257-E66E-9692356F0A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918CD4-77BD-DA7C-1C23-D329E44C9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B5429-9AB2-9047-5E6B-6D65D3A7D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6FB1A-5E77-9BE7-A8F3-06658D3D4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6EEC8-8ADE-42AF-9302-D13E83C57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0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11031-15E2-31D2-FDB8-7F15BB8A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2F3FB4-7249-DDBB-2BC4-6982FA344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13460-A669-6F00-0293-347278F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DD74E-02E7-6F5F-6F41-80B64BADB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13484-5E12-5B93-66AF-F532FD70D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1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58E20A-4BFF-CD7E-39A6-7A855274A3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110BC3-5919-60F9-CF2E-E363EB28D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4D8D3-1D55-71AC-B4E5-329061B8C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35F5A-0FB1-FF3E-29C6-CBC1C3E7A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DDD66-59A6-1BBA-4D69-5858A715F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14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2E371-E5F6-4AFF-6206-2326EC36C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89D0F-1DE9-E0C0-6267-75F8D754D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A2EF4-E708-4A34-7D75-8249C5703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EF60A-622E-5254-FC5A-3B10D8571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1FFAD-E7AC-347F-F78A-B87C73E9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8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8E864-C81D-883D-1CA4-5CE0AD46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B7523-6CBB-0DAF-7B74-AF4A2CA7E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8246E-0374-5F88-AD5C-49CA0430A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05649-BB05-7E34-FB57-7E4938A04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6C255-4113-6C33-0CA8-3145A3D58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52329-3072-E4DF-53FE-828FA44AE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58E72-424B-EB16-3A6B-B8853C8356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A46DD-9861-93DE-F7C6-61F290361D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67F46-8083-D6AA-0B4F-B7510601B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8BD37-7F26-97D3-8EF3-BAA8DB1AD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0330E-3C01-7C4D-9D2D-102DA8DB2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66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FE45B-7A18-9D48-5552-F2217D5F5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06A237-4FD6-C4E9-3D3A-9D22A2E3D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A02BE9-8978-841A-E70D-1FF28552D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0C1DB-B489-B770-645A-5CF43D086E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3AD11A-DD14-6E1F-2595-E802BF0158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43FF80-86EE-CD9C-21C9-6E2AE6F20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07509A-C7CD-F042-7F36-06160CEE5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C7EF97-577D-E7E7-DBF6-F0139BDF1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5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6AFAC-403F-0C64-85CF-DA0AEDEAD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DC1E7F-5D65-7046-5AF6-086903181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8D90B7-045A-B3AC-BFED-8B90FD750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59D0BC-569D-285F-0D9A-C06A4B4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89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225328-728C-DBA7-4CD5-28D63D1D2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D0BC29-BF6D-2E51-5B40-90CED1AE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C4A3C5-E2AF-25B8-EF56-F9CC379A6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6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80F3F-A452-3159-D829-0BA4B8EDF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72430-6BF8-A398-2EB9-992074885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BFBD69-815B-C500-333D-F2E59E8AE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011B89-4586-17D5-190E-681249D4A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84A4A2-E1E2-88EB-CC22-D703D2700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1F8B54-7732-7ACD-2CF0-FC46F024B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5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D825-B6A2-B4A5-1A47-9101C4DA7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44D7A1-9133-343C-BB08-592690231B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64DCA5-7896-0723-28BC-A6AC394B9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1327EB-EBC6-E6BF-5B51-1D7E0C8FF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D63E4A-40EF-7AF7-1886-CFC9F513F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F5AB0E-81A2-D1EB-72C1-84AE18DC3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21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C90B0B-DF1F-718B-DF65-29F846930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2A263-B712-8325-E289-B9F5A846D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160E3-E708-5976-8F56-EB0A04F9DC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050112-9360-AB43-B85B-82CAA36CCEDF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AFC3C-5C74-358A-773D-10C27A6360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749E7-9C92-9B98-F49C-0D579DC71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5DA38A-49E1-CC4A-B86B-98B2D822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8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95F87F1-B059-0F0A-6ACE-858CFE2042F4}"/>
              </a:ext>
            </a:extLst>
          </p:cNvPr>
          <p:cNvSpPr txBox="1"/>
          <p:nvPr/>
        </p:nvSpPr>
        <p:spPr>
          <a:xfrm>
            <a:off x="1350962" y="1580971"/>
            <a:ext cx="949007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United States ZIP Code 11201</a:t>
            </a:r>
          </a:p>
          <a:p>
            <a:pPr algn="ctr"/>
            <a:endParaRPr lang="en-US" sz="2400" b="1" dirty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/>
            <a:r>
              <a:rPr lang="en-US" sz="2400" b="1" i="1" dirty="0">
                <a:solidFill>
                  <a:schemeClr val="accent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In-Depth Demographic Profile Based on the U.S. Census Bureau’s ACS 5-Year Estimates</a:t>
            </a:r>
          </a:p>
        </p:txBody>
      </p:sp>
    </p:spTree>
    <p:extLst>
      <p:ext uri="{BB962C8B-B14F-4D97-AF65-F5344CB8AC3E}">
        <p14:creationId xmlns:p14="http://schemas.microsoft.com/office/powerpoint/2010/main" val="2056522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34E12-5CB0-FBE0-3AAE-21B31208F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89B52-4D6C-5C52-2F4B-175D8929B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Educational Attainment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7557399-AE9E-076B-F9C9-A0579DF54F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078524"/>
              </p:ext>
            </p:extLst>
          </p:nvPr>
        </p:nvGraphicFramePr>
        <p:xfrm>
          <a:off x="1028700" y="1057276"/>
          <a:ext cx="10134600" cy="5205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D11925D-6E4B-23F8-D01E-DA2270301E33}"/>
              </a:ext>
            </a:extLst>
          </p:cNvPr>
          <p:cNvSpPr txBox="1"/>
          <p:nvPr/>
        </p:nvSpPr>
        <p:spPr>
          <a:xfrm>
            <a:off x="8140700" y="6261101"/>
            <a:ext cx="3784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rgbClr val="6666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 U.S. Census Bureau, ACS 5-Year Estimates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78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E3E47-4DCE-39B3-557C-6BD5DDEA7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F123C-C7A2-8634-B780-66BD2926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Educational Attainment: </a:t>
            </a:r>
            <a:r>
              <a:rPr lang="en-US" sz="2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Insights &amp;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A3218-D8E4-7ED2-0287-6D482F364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312" y="1143000"/>
            <a:ext cx="10515600" cy="52355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Highly Educated Population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Majority of individuals have bachelor’s degrees or higher:</a:t>
            </a:r>
          </a:p>
          <a:p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Bachelor’s degree: 20,052 (38.3%)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Master’s degree: 13,868 (26.5%)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Professional school degree: 5,401 (10.3%)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Doctorate degree: 2,159 (4.1%)</a:t>
            </a:r>
          </a:p>
          <a:p>
            <a:pPr marL="0" indent="0">
              <a:buNone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Combined, 79.2% of the population has at least a bachelor’s degree.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&amp; Knowledge Economy</a:t>
            </a:r>
          </a:p>
          <a:p>
            <a:pPr marL="0" indent="0">
              <a:buNone/>
            </a:pPr>
            <a:endParaRPr lang="en-US" sz="21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The community appears to be well-positioned for professional and knowledge-based industries, given the high proportion of college and postgraduate degree holders.</a:t>
            </a:r>
          </a:p>
          <a:p>
            <a:pPr>
              <a:lnSpc>
                <a:spcPct val="110000"/>
              </a:lnSpc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Local economies may require or attract high-skill roles (tech, academia, healthcare, finance, etc.), reinforcing the need for advanced education.</a:t>
            </a:r>
          </a:p>
          <a:p>
            <a:pPr marL="0" indent="0">
              <a:buNone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765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B7C3C-6920-2A41-420C-71D5EFD25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A9945-CA20-FD9B-D0A0-59B05F48C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Insurance Coverage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21A03FC-808C-79A5-8602-D7464085F2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9537374"/>
              </p:ext>
            </p:extLst>
          </p:nvPr>
        </p:nvGraphicFramePr>
        <p:xfrm>
          <a:off x="519112" y="1466850"/>
          <a:ext cx="5208588" cy="392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D76C923-6B5B-399A-C878-0F6E38C407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8635902"/>
              </p:ext>
            </p:extLst>
          </p:nvPr>
        </p:nvGraphicFramePr>
        <p:xfrm>
          <a:off x="6148390" y="1466850"/>
          <a:ext cx="5524498" cy="392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E5C6727-D832-E340-ED88-9D1059986B81}"/>
              </a:ext>
            </a:extLst>
          </p:cNvPr>
          <p:cNvSpPr txBox="1"/>
          <p:nvPr/>
        </p:nvSpPr>
        <p:spPr>
          <a:xfrm>
            <a:off x="8140700" y="6261101"/>
            <a:ext cx="3784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rgbClr val="6666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 U.S. Census Bureau, ACS 5-Year Estimates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118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CD1FA-A8D9-B1B3-A4CB-9CC215EEF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F5EE-51F5-9F1A-4105-97861AE27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Insurance Coverage: </a:t>
            </a:r>
            <a:r>
              <a:rPr lang="en-US" sz="2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Insights &amp;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302FF-FAC7-87D4-A698-F6FA9C0DC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312" y="1168400"/>
            <a:ext cx="10515600" cy="5324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Overall Insurance Coverage</a:t>
            </a:r>
          </a:p>
          <a:p>
            <a:pPr marL="0" indent="0">
              <a:buNone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Virtually all age groups show very high rates of health insurance coverage.</a:t>
            </a:r>
          </a:p>
          <a:p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Children under 18 are nearly 100% insured (likely due to public programs like CHIP/Medicaid).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Young Adults (19–34) Most Likely to Lack Coverage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3">
              <a:lnSpc>
                <a:spcPct val="80000"/>
              </a:lnSpc>
              <a:spcBef>
                <a:spcPts val="1000"/>
              </a:spcBef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Males 19–25: 170 uninsured (5.8%)</a:t>
            </a:r>
          </a:p>
          <a:p>
            <a:pPr marL="685800" lvl="3">
              <a:lnSpc>
                <a:spcPct val="80000"/>
              </a:lnSpc>
              <a:spcBef>
                <a:spcPts val="1000"/>
              </a:spcBef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Males 26–34: 567 uninsured (7.6%)</a:t>
            </a:r>
          </a:p>
          <a:p>
            <a:pPr marL="685800" lvl="3">
              <a:lnSpc>
                <a:spcPct val="80000"/>
              </a:lnSpc>
              <a:spcBef>
                <a:spcPts val="1000"/>
              </a:spcBef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Females 19–25: 207 uninsured (6.8%)</a:t>
            </a:r>
          </a:p>
          <a:p>
            <a:pPr marL="685800" lvl="3">
              <a:lnSpc>
                <a:spcPct val="80000"/>
              </a:lnSpc>
              <a:spcBef>
                <a:spcPts val="1000"/>
              </a:spcBef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Females 26–34: 335 uninsured (3.8%)</a:t>
            </a:r>
          </a:p>
          <a:p>
            <a:pPr marL="685800" lvl="2">
              <a:spcBef>
                <a:spcPts val="1000"/>
              </a:spcBef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This aligns with national patterns: young adults often lack employer-sponsored insurance, may “age out” of parental plans, and don’t always qualify for public aid. </a:t>
            </a:r>
          </a:p>
        </p:txBody>
      </p:sp>
    </p:spTree>
    <p:extLst>
      <p:ext uri="{BB962C8B-B14F-4D97-AF65-F5344CB8AC3E}">
        <p14:creationId xmlns:p14="http://schemas.microsoft.com/office/powerpoint/2010/main" val="2387487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F63BE-DC19-B068-2414-1CD4F0487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87D09-4CF7-DEB4-5603-14FC87C5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1137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3205281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3718C-70FD-97A0-1765-977A51142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E76E8C2-9957-BC30-3B1D-D15917BD78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60690"/>
              </p:ext>
            </p:extLst>
          </p:nvPr>
        </p:nvGraphicFramePr>
        <p:xfrm>
          <a:off x="723900" y="392335"/>
          <a:ext cx="7048500" cy="63702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0400">
                  <a:extLst>
                    <a:ext uri="{9D8B030D-6E8A-4147-A177-3AD203B41FA5}">
                      <a16:colId xmlns:a16="http://schemas.microsoft.com/office/drawing/2014/main" val="255372967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110434584"/>
                    </a:ext>
                  </a:extLst>
                </a:gridCol>
                <a:gridCol w="1505828">
                  <a:extLst>
                    <a:ext uri="{9D8B030D-6E8A-4147-A177-3AD203B41FA5}">
                      <a16:colId xmlns:a16="http://schemas.microsoft.com/office/drawing/2014/main" val="3204772466"/>
                    </a:ext>
                  </a:extLst>
                </a:gridCol>
                <a:gridCol w="993336">
                  <a:extLst>
                    <a:ext uri="{9D8B030D-6E8A-4147-A177-3AD203B41FA5}">
                      <a16:colId xmlns:a16="http://schemas.microsoft.com/office/drawing/2014/main" val="937861834"/>
                    </a:ext>
                  </a:extLst>
                </a:gridCol>
                <a:gridCol w="993336">
                  <a:extLst>
                    <a:ext uri="{9D8B030D-6E8A-4147-A177-3AD203B41FA5}">
                      <a16:colId xmlns:a16="http://schemas.microsoft.com/office/drawing/2014/main" val="48319439"/>
                    </a:ext>
                  </a:extLst>
                </a:gridCol>
              </a:tblGrid>
              <a:tr h="37316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 by Age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ctr"/>
                </a:tc>
                <a:extLst>
                  <a:ext uri="{0D108BD9-81ED-4DB2-BD59-A6C34878D82A}">
                    <a16:rowId xmlns:a16="http://schemas.microsoft.com/office/drawing/2014/main" val="2080693932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4007347543"/>
                  </a:ext>
                </a:extLst>
              </a:tr>
              <a:tr h="357275"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736" marR="5289" marT="52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736" marR="5289" marT="52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Margin of Error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736" marR="5289" marT="528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2602752324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Population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69,251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±2,372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2423582468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32,265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±1,549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669671066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36,986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±1,421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2702482458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3482308039"/>
                  </a:ext>
                </a:extLst>
              </a:tr>
              <a:tr h="357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Margin of Error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Margin of Error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ctr"/>
                </a:tc>
                <a:extLst>
                  <a:ext uri="{0D108BD9-81ED-4DB2-BD59-A6C34878D82A}">
                    <a16:rowId xmlns:a16="http://schemas.microsoft.com/office/drawing/2014/main" val="4009350547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 5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2,227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2,471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593298356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to 9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2225620485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to 14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±309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3557471758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to 17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694801147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and 19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±172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598029417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±133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848504297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±81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927266260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to 24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2736282029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to 29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2671018438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to 34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4,291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±487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672363543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to 39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±474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±734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2005641633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to 44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2,466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±426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2093867637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to 49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1,997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2,193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248298063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to 54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1,991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2527843435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 to 59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873286629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and 61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±174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3606108047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 to 64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423036824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and 66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±190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623512329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to 69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318290752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to 74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1,053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±229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98741841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to 79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1,129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828302480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to 84 years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±129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2902527392"/>
                  </a:ext>
                </a:extLst>
              </a:tr>
              <a:tr h="181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 years and over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±186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89" marR="5289" marT="5289" marB="0" anchor="b"/>
                </a:tc>
                <a:extLst>
                  <a:ext uri="{0D108BD9-81ED-4DB2-BD59-A6C34878D82A}">
                    <a16:rowId xmlns:a16="http://schemas.microsoft.com/office/drawing/2014/main" val="1191425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5498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4AF58-2B1E-8355-194D-B710FB2C8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0A02998-7D52-2AC3-CE47-A56363C76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099268"/>
              </p:ext>
            </p:extLst>
          </p:nvPr>
        </p:nvGraphicFramePr>
        <p:xfrm>
          <a:off x="660400" y="520700"/>
          <a:ext cx="7924800" cy="60197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2573">
                  <a:extLst>
                    <a:ext uri="{9D8B030D-6E8A-4147-A177-3AD203B41FA5}">
                      <a16:colId xmlns:a16="http://schemas.microsoft.com/office/drawing/2014/main" val="3873522995"/>
                    </a:ext>
                  </a:extLst>
                </a:gridCol>
                <a:gridCol w="1549110">
                  <a:extLst>
                    <a:ext uri="{9D8B030D-6E8A-4147-A177-3AD203B41FA5}">
                      <a16:colId xmlns:a16="http://schemas.microsoft.com/office/drawing/2014/main" val="2343315372"/>
                    </a:ext>
                  </a:extLst>
                </a:gridCol>
                <a:gridCol w="1353117">
                  <a:extLst>
                    <a:ext uri="{9D8B030D-6E8A-4147-A177-3AD203B41FA5}">
                      <a16:colId xmlns:a16="http://schemas.microsoft.com/office/drawing/2014/main" val="1885324320"/>
                    </a:ext>
                  </a:extLst>
                </a:gridCol>
              </a:tblGrid>
              <a:tr h="23967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031251"/>
                  </a:ext>
                </a:extLst>
              </a:tr>
              <a:tr h="4394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Margin of Error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ctr"/>
                </a:tc>
                <a:extLst>
                  <a:ext uri="{0D108BD9-81ED-4DB2-BD59-A6C34878D82A}">
                    <a16:rowId xmlns:a16="http://schemas.microsoft.com/office/drawing/2014/main" val="2265615216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69,251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±2,372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623844898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Hispanic or Latino: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311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61,848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±2,237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921377594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39,854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±1,877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2852627767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 or African American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7,963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±1,038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3305902287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American Indian and Alaska Native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1603505294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Asian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±1,147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471304607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 Hawaiian and Other Pacific Islander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2662127090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 other race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522327066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 or more races: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±698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2864129079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 races including Some other race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934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±290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660469357"/>
                  </a:ext>
                </a:extLst>
              </a:tr>
              <a:tr h="3934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 races excluding Some other race, and three or more races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934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±659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1872430452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Hispanic or Latino: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311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±1,114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67870197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1,989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±493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2532414905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 or African American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354567777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American Indian and Alaska Native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3144484418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Asian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623630786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 Hawaiian and Other Pacific Islander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2157587754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 other race alone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402848067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 or more races: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623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±690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2346784875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 races including Some other race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934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2,727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±656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3122434435"/>
                  </a:ext>
                </a:extLst>
              </a:tr>
              <a:tr h="3934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 races excluding Some other race, and three or more races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934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±209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9" marR="7219" marT="7219" marB="0" anchor="b"/>
                </a:tc>
                <a:extLst>
                  <a:ext uri="{0D108BD9-81ED-4DB2-BD59-A6C34878D82A}">
                    <a16:rowId xmlns:a16="http://schemas.microsoft.com/office/drawing/2014/main" val="3310709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045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39654-AAA5-84DF-595C-FFD9DECDB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6936AB4-4471-E1DE-DA25-FE93E776F513}"/>
              </a:ext>
            </a:extLst>
          </p:cNvPr>
          <p:cNvGraphicFramePr>
            <a:graphicFrameLocks noGrp="1"/>
          </p:cNvGraphicFramePr>
          <p:nvPr/>
        </p:nvGraphicFramePr>
        <p:xfrm>
          <a:off x="1130301" y="495300"/>
          <a:ext cx="5778499" cy="5638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6056">
                  <a:extLst>
                    <a:ext uri="{9D8B030D-6E8A-4147-A177-3AD203B41FA5}">
                      <a16:colId xmlns:a16="http://schemas.microsoft.com/office/drawing/2014/main" val="1264981592"/>
                    </a:ext>
                  </a:extLst>
                </a:gridCol>
                <a:gridCol w="1474980">
                  <a:extLst>
                    <a:ext uri="{9D8B030D-6E8A-4147-A177-3AD203B41FA5}">
                      <a16:colId xmlns:a16="http://schemas.microsoft.com/office/drawing/2014/main" val="1798888681"/>
                    </a:ext>
                  </a:extLst>
                </a:gridCol>
                <a:gridCol w="1497463">
                  <a:extLst>
                    <a:ext uri="{9D8B030D-6E8A-4147-A177-3AD203B41FA5}">
                      <a16:colId xmlns:a16="http://schemas.microsoft.com/office/drawing/2014/main" val="1967475404"/>
                    </a:ext>
                  </a:extLst>
                </a:gridCol>
              </a:tblGrid>
              <a:tr h="50622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Household Income in the Past 12 Months (in 2023 Inflation-Adjusted Dollars)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852371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3429484239"/>
                  </a:ext>
                </a:extLst>
              </a:tr>
              <a:tr h="5765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Margin of Error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ctr"/>
                </a:tc>
                <a:extLst>
                  <a:ext uri="{0D108BD9-81ED-4DB2-BD59-A6C34878D82A}">
                    <a16:rowId xmlns:a16="http://schemas.microsoft.com/office/drawing/2014/main" val="2532354817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33,141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1221735888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 than $10,000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3882160614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$10,000 to $14,999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1572944637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$15,000 to $19,999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±129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3056334615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$20,000 to $24,999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2245364818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$25,000 to $29,999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2721529125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$30,000 to $34,999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3984491260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$35,000 to $39,999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2424839997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$40,000 to $44,999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1661862941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$45,000 to $49,999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363133033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$50,000 to $59,999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±187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690241166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$60,000 to $74,999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1,389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3840120305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$75,000 to $99,999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1,858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2438670464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$100,000 to $124,999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±387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4054514191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$125,000 to $149,999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1996423476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$150,000 to $199,999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±666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3296011529"/>
                  </a:ext>
                </a:extLst>
              </a:tr>
              <a:tr h="253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$200,000 or more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30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14,137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±870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" marR="8138" marT="8138" marB="0" anchor="b"/>
                </a:tc>
                <a:extLst>
                  <a:ext uri="{0D108BD9-81ED-4DB2-BD59-A6C34878D82A}">
                    <a16:rowId xmlns:a16="http://schemas.microsoft.com/office/drawing/2014/main" val="155397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153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A976C-610C-9DEC-A7AB-BBDB6B12D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F5E42FF-F996-4A4F-D689-7921E1D1C6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634467"/>
              </p:ext>
            </p:extLst>
          </p:nvPr>
        </p:nvGraphicFramePr>
        <p:xfrm>
          <a:off x="631824" y="606425"/>
          <a:ext cx="7737476" cy="55459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11859">
                  <a:extLst>
                    <a:ext uri="{9D8B030D-6E8A-4147-A177-3AD203B41FA5}">
                      <a16:colId xmlns:a16="http://schemas.microsoft.com/office/drawing/2014/main" val="3972931295"/>
                    </a:ext>
                  </a:extLst>
                </a:gridCol>
                <a:gridCol w="1564579">
                  <a:extLst>
                    <a:ext uri="{9D8B030D-6E8A-4147-A177-3AD203B41FA5}">
                      <a16:colId xmlns:a16="http://schemas.microsoft.com/office/drawing/2014/main" val="1081839074"/>
                    </a:ext>
                  </a:extLst>
                </a:gridCol>
                <a:gridCol w="1061038">
                  <a:extLst>
                    <a:ext uri="{9D8B030D-6E8A-4147-A177-3AD203B41FA5}">
                      <a16:colId xmlns:a16="http://schemas.microsoft.com/office/drawing/2014/main" val="2238641724"/>
                    </a:ext>
                  </a:extLst>
                </a:gridCol>
              </a:tblGrid>
              <a:tr h="4433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Educational Attainment for the Population 25 Years and Over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22902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Margin of Error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ctr"/>
                </a:tc>
                <a:extLst>
                  <a:ext uri="{0D108BD9-81ED-4DB2-BD59-A6C34878D82A}">
                    <a16:rowId xmlns:a16="http://schemas.microsoft.com/office/drawing/2014/main" val="893591286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52,350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±1,804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2912545121"/>
                  </a:ext>
                </a:extLst>
              </a:tr>
              <a:tr h="29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schooling completed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3494384792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Nursery school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2575172832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Kindergarten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3539551199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1st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2968992133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2nd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1007082115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3rd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2721556939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4th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3004597834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5th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575025978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6th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±164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1589410348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7th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440439720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8th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±176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1880404399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9th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±172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802424260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10th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3469029075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11th grade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2659523078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12th grade, no diploma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4013796003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Regular high school diploma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14835558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GED or alternative credential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366928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 college, less than 1 year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140514654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 college, 1 or more years, no degree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1646075471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Associate's degree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±287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4078335570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Bachelor's degree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±1,198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2029322647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Master's degree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13,868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±1,068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1888087042"/>
                  </a:ext>
                </a:extLst>
              </a:tr>
              <a:tr h="19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Professional school degree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5,401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1359327162"/>
                  </a:ext>
                </a:extLst>
              </a:tr>
              <a:tr h="181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Doctorate degree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85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2,159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±371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4" marR="5614" marT="5614" marB="0" anchor="b"/>
                </a:tc>
                <a:extLst>
                  <a:ext uri="{0D108BD9-81ED-4DB2-BD59-A6C34878D82A}">
                    <a16:rowId xmlns:a16="http://schemas.microsoft.com/office/drawing/2014/main" val="48905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1273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456CD-EBB6-BD15-E82A-1F9D6DAA7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1241ACE-8AAC-E2D7-476C-9FCDE80A18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893957"/>
              </p:ext>
            </p:extLst>
          </p:nvPr>
        </p:nvGraphicFramePr>
        <p:xfrm>
          <a:off x="317500" y="190500"/>
          <a:ext cx="4495800" cy="6432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2966">
                  <a:extLst>
                    <a:ext uri="{9D8B030D-6E8A-4147-A177-3AD203B41FA5}">
                      <a16:colId xmlns:a16="http://schemas.microsoft.com/office/drawing/2014/main" val="3168743882"/>
                    </a:ext>
                  </a:extLst>
                </a:gridCol>
                <a:gridCol w="793376">
                  <a:extLst>
                    <a:ext uri="{9D8B030D-6E8A-4147-A177-3AD203B41FA5}">
                      <a16:colId xmlns:a16="http://schemas.microsoft.com/office/drawing/2014/main" val="3089552880"/>
                    </a:ext>
                  </a:extLst>
                </a:gridCol>
                <a:gridCol w="779458">
                  <a:extLst>
                    <a:ext uri="{9D8B030D-6E8A-4147-A177-3AD203B41FA5}">
                      <a16:colId xmlns:a16="http://schemas.microsoft.com/office/drawing/2014/main" val="3618097182"/>
                    </a:ext>
                  </a:extLst>
                </a:gridCol>
              </a:tblGrid>
              <a:tr h="35771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Health Insurance Coverage Status by Sex by Age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620434"/>
                  </a:ext>
                </a:extLst>
              </a:tr>
              <a:tr h="422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Margin of Error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ctr"/>
                </a:tc>
                <a:extLst>
                  <a:ext uri="{0D108BD9-81ED-4DB2-BD59-A6C34878D82A}">
                    <a16:rowId xmlns:a16="http://schemas.microsoft.com/office/drawing/2014/main" val="901630995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68,549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±2,370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344132622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2965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31,837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±1,561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974312712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 6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29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739762384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200444256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764664723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to 18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29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±573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723661542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±574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103886834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999865428"/>
                  </a:ext>
                </a:extLst>
              </a:tr>
              <a:tr h="179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to 25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29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±526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780472668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2,781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965759415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131469933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to 34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29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±630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630396153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6,869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±590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799368525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822183746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to 44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29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6,260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±720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100042234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6,187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±726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60208436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305470462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to 54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29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51399522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694523345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592623440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 to 64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29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853587817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609566260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454015128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to 74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29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±266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774651922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±266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062050660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885044353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years and over: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29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1,591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038935271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1,591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072450974"/>
                  </a:ext>
                </a:extLst>
              </a:tr>
              <a:tr h="19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8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14976360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214AE9F-1E6A-218B-9160-878035718D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28724"/>
              </p:ext>
            </p:extLst>
          </p:nvPr>
        </p:nvGraphicFramePr>
        <p:xfrm>
          <a:off x="5080000" y="190500"/>
          <a:ext cx="4660900" cy="6432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5212">
                  <a:extLst>
                    <a:ext uri="{9D8B030D-6E8A-4147-A177-3AD203B41FA5}">
                      <a16:colId xmlns:a16="http://schemas.microsoft.com/office/drawing/2014/main" val="885538386"/>
                    </a:ext>
                  </a:extLst>
                </a:gridCol>
                <a:gridCol w="964324">
                  <a:extLst>
                    <a:ext uri="{9D8B030D-6E8A-4147-A177-3AD203B41FA5}">
                      <a16:colId xmlns:a16="http://schemas.microsoft.com/office/drawing/2014/main" val="3232554354"/>
                    </a:ext>
                  </a:extLst>
                </a:gridCol>
                <a:gridCol w="941364">
                  <a:extLst>
                    <a:ext uri="{9D8B030D-6E8A-4147-A177-3AD203B41FA5}">
                      <a16:colId xmlns:a16="http://schemas.microsoft.com/office/drawing/2014/main" val="1460556160"/>
                    </a:ext>
                  </a:extLst>
                </a:gridCol>
              </a:tblGrid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851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36,712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±1,418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1882456267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 6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702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44893934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643076485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1936891975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to 18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702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1867465782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3617629615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±29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592986056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to 25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702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703180235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84315409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402805958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to 34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702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±701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362022091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8,495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±673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074096054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470647973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to 44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702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6,349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±865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1624201186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6,254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±877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311230567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±75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3133776557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to 54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702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4,175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623921370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±524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3480959821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±141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037054227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 to 64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702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985677081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2,953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±409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1913620101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717525311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to 74 years: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702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±334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183806619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2,682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396507847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1398819522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years and over: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702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2796583949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±378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4138331876"/>
                  </a:ext>
                </a:extLst>
              </a:tr>
              <a:tr h="22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health insurance coverage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6554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75" marR="6475" marT="6475" marB="0" anchor="b"/>
                </a:tc>
                <a:extLst>
                  <a:ext uri="{0D108BD9-81ED-4DB2-BD59-A6C34878D82A}">
                    <a16:rowId xmlns:a16="http://schemas.microsoft.com/office/drawing/2014/main" val="1944683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651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00B91-5BB6-20C9-8D5A-4ABC2D55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214419"/>
            <a:ext cx="10271760" cy="869315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 &amp; Age Demographics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80766D1-F3FD-29E5-E2B1-B325DB594D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5377983"/>
              </p:ext>
            </p:extLst>
          </p:nvPr>
        </p:nvGraphicFramePr>
        <p:xfrm>
          <a:off x="1196340" y="1083734"/>
          <a:ext cx="9684646" cy="5377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47D73C2-DA27-CE8B-7426-6B731BD8325C}"/>
              </a:ext>
            </a:extLst>
          </p:cNvPr>
          <p:cNvSpPr txBox="1"/>
          <p:nvPr/>
        </p:nvSpPr>
        <p:spPr>
          <a:xfrm>
            <a:off x="8140700" y="6261101"/>
            <a:ext cx="3784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rgbClr val="6666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 U.S. Census Bureau, ACS 5-Year Estimates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6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06401-B982-21A3-E3FB-2B53D2E6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 &amp; Age Demographics: </a:t>
            </a:r>
            <a:r>
              <a:rPr lang="en-US" sz="2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Insights &amp;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A0987-B6CC-D170-B4E5-7A9391F74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612" y="1157289"/>
            <a:ext cx="10515600" cy="533558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Young Adult and Working-Age Concentration (Ages 25–39):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Approximately 36.1% of the population falls within the 25–39 age range (24,973 out of 69,251), indicating a strong presence of working-age individuals likely engaged in employment, household formation, and early-stage parenting.</a:t>
            </a:r>
          </a:p>
          <a:p>
            <a:pPr>
              <a:lnSpc>
                <a:spcPct val="120000"/>
              </a:lnSpc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This demographic suggests a potential vital labor market and demand for housing, childcare, and transportation.</a:t>
            </a:r>
          </a:p>
          <a:p>
            <a:pPr marL="0" indent="0">
              <a:buNone/>
            </a:pPr>
            <a:endParaRPr lang="en-US" sz="21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Childhood Population (Under 5 Years):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Children under 5 years account for 6.8% of the total population (4,698 individuals).</a:t>
            </a:r>
          </a:p>
          <a:p>
            <a:pPr>
              <a:lnSpc>
                <a:spcPct val="120000"/>
              </a:lnSpc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This supports the inference of family formation and highlights the importance of early childhood services, such as daycare, pre-K programs, and pediatric healthcare.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Youth Population (0–19 Years):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The age groups 0 to 19 years collectively comprise 18.5% of the population (12,835 individuals).</a:t>
            </a: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This underscores the importance of educational infrastructure, youth programs, and family services.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01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DE799-F4FF-B1FC-5D15-D09ADC14E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4D395-E17E-08C2-E218-01A31387A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 &amp; Age Demographics: </a:t>
            </a:r>
            <a:r>
              <a:rPr lang="en-US" sz="2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Insights &amp; Implications</a:t>
            </a:r>
            <a:endParaRPr lang="en-US" sz="2400" b="1" dirty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1F7C-5C78-0FD5-C364-1D5A47A76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312" y="1168400"/>
            <a:ext cx="10515600" cy="532447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Mid-Life Adults (Ages 40–59):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Comprise 17.3% of the population (11,798 individuals).</a:t>
            </a:r>
          </a:p>
          <a:p>
            <a:pPr>
              <a:lnSpc>
                <a:spcPct val="100000"/>
              </a:lnSpc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Strong demand for financial services, healthcare planning, and retirement readiness programs</a:t>
            </a:r>
          </a:p>
          <a:p>
            <a:pPr>
              <a:lnSpc>
                <a:spcPct val="100000"/>
              </a:lnSpc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Continued need for workforce development and upskilling opportunities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Seniors (Age 60 and over):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Approximately 17.2% of the population (11,881 out of 69,251) is aged 60 and above.</a:t>
            </a:r>
          </a:p>
          <a:p>
            <a:pPr>
              <a:lnSpc>
                <a:spcPct val="100000"/>
              </a:lnSpc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The data reveals a growing senior demographic, with notable spikes in the 70-84 range, suggesting increasing needs for:</a:t>
            </a:r>
          </a:p>
          <a:p>
            <a:pPr>
              <a:lnSpc>
                <a:spcPct val="100000"/>
              </a:lnSpc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Healthcare access and geriatric care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Senior housing and assisted living options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Social support and mobility services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This aligns with broader trends in female longevity and should inform gender-specific aging policies and support systems.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004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62A92-51A1-10E0-6DDD-6072EE8C4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044A3-0549-B2CE-CF31-72A4C321D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Race &amp; Ethnicity</a:t>
            </a:r>
            <a:endParaRPr lang="en-US" sz="2400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38CCE1E-D364-D3B6-444C-1D42BD5987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8902560"/>
              </p:ext>
            </p:extLst>
          </p:nvPr>
        </p:nvGraphicFramePr>
        <p:xfrm>
          <a:off x="1028700" y="1181100"/>
          <a:ext cx="103505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C930AC2-3C6A-6D9E-363C-37895F6E3BBF}"/>
              </a:ext>
            </a:extLst>
          </p:cNvPr>
          <p:cNvSpPr txBox="1"/>
          <p:nvPr/>
        </p:nvSpPr>
        <p:spPr>
          <a:xfrm>
            <a:off x="8140700" y="6261101"/>
            <a:ext cx="3784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rgbClr val="6666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 U.S. Census Bureau, ACS 5-Year Estimates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610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BA009-2BB2-E5B1-9558-05A44968D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D5747-9CFC-3D1F-5ABA-AC3561954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Race &amp; Ethnicity: </a:t>
            </a:r>
            <a:r>
              <a:rPr lang="en-US" sz="2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Insights &amp;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C60FC-B843-EA41-174B-878B40B4B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312" y="1193800"/>
            <a:ext cx="10515600" cy="51847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7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White Alone Majority with Significant Asian and Black Populations (Non-Hispanic)</a:t>
            </a:r>
            <a:endParaRPr lang="en-US" sz="17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White alone (both Hispanic and Non-Hispanic) make up the largest racial group at 41,843 people, or 60% of the total population.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The Asian alone (Non-Hispanic) group represents a substantial share with 9,856 individuals (14%).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The Black or African American alone (Non-Hispanic) population is 7,963 (11.5%).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The diversity of racial and ethnic backgrounds suggests the need for multilingual and culturally relevant services.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7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Multiracial and ‘Some Other Race’ Populations Reflect Growing Diversity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Two or more races (Non-Hispanic) make up 3,779 people (5.5%), indicating increased racial diversity and multiracial identification.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‘Some other race alone’ and mixed-race categories are especially pronounced within the Hispanic or Latino group, where multiracial individuals (3,065) and ‘Some other race alone’ (1,555) are a notable portion of the Hispanic population.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939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3E2A4-16BE-97BD-4818-E8D9D7373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FEF4C-B5F5-CE9F-839E-70CF0A45E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 Income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E2709AF-CFF1-8B26-C245-E34CA35005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7155384"/>
              </p:ext>
            </p:extLst>
          </p:nvPr>
        </p:nvGraphicFramePr>
        <p:xfrm>
          <a:off x="1428750" y="1238251"/>
          <a:ext cx="9334500" cy="5230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819E1D4-010C-30CF-1FE9-5070A4027EF5}"/>
              </a:ext>
            </a:extLst>
          </p:cNvPr>
          <p:cNvSpPr txBox="1"/>
          <p:nvPr/>
        </p:nvSpPr>
        <p:spPr>
          <a:xfrm>
            <a:off x="8140700" y="6387327"/>
            <a:ext cx="3784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rgbClr val="6666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 U.S. Census Bureau, ACS 5-Year Estimates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809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52CEA-CBBF-2F23-1DEB-AD78FE050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308E9-6EDF-C888-B195-2C68D3ED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 Income	: </a:t>
            </a:r>
            <a:r>
              <a:rPr lang="en-US" sz="2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Insights &amp;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42208-0935-B524-7935-1FFA946B1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312" y="1143000"/>
            <a:ext cx="10515600" cy="523557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3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High-Income Households Dominate</a:t>
            </a:r>
          </a:p>
          <a:p>
            <a:pPr marL="0" indent="0">
              <a:lnSpc>
                <a:spcPct val="110000"/>
              </a:lnSpc>
              <a:buNone/>
            </a:pP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dataset reveals a distinctly bimodal income distribution, with a very high concentration of households at the upper end of the income spectrum.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largest single category is households earning $200,000 or more, comprising 14,137 households, which accounts for approximately 43% of the total.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When combined with households earning $150,000 to $199,999 (3,930), nearly 52% of households fall into the top two income brackets, highlighting a significant affluent population in this community.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23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Middle-Income Households Are Modest in Number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6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Only 6,767 households (20%) report incomes between $50,000 and $149,999, which is often considered the traditional middle-income range.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This group includes a broad range – from $50K to just under $150K – yet is still dwarfed by the high-income segment.</a:t>
            </a:r>
          </a:p>
          <a:p>
            <a:pPr marL="0" indent="0">
              <a:buNone/>
            </a:pPr>
            <a:r>
              <a:rPr lang="en-US" sz="1600" b="1" dirty="0"/>
              <a:t> 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186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54068-81B4-51A6-7161-D7D37A006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0882A-99BE-9FD3-0A10-09BFFB03D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65125"/>
            <a:ext cx="10515600" cy="6778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 Income	: </a:t>
            </a:r>
            <a:r>
              <a:rPr lang="en-US" sz="2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Insights &amp;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56146-32B7-D294-9052-CFD77B4E4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312" y="1193800"/>
            <a:ext cx="10515600" cy="518477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Low-Income Households Make Up a Smaller Share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Around 4,379 households (13%) report earning less than $30,000 annually, indicating pockets of economic vulnerability.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The lowest-income bracket (less than $10,000) alone accounts for 1,778 households, or 5% of the total.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The data suggests this area may be characterized by significant wealth concentration, with strong indicators of economic stratification.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Public services, housing policies, and education initiatives may need to accommodate both high-income residents and low-income groups, who may be at risk of being economically marginalized in an affluent area.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The limited size of the traditional middle class may point to broader housing affordability or cost-of-living challenges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34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2406</TotalTime>
  <Words>2296</Words>
  <Application>Microsoft Macintosh PowerPoint</Application>
  <PresentationFormat>Widescreen</PresentationFormat>
  <Paragraphs>643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Office Theme</vt:lpstr>
      <vt:lpstr>PowerPoint Presentation</vt:lpstr>
      <vt:lpstr>Gender &amp; Age Demographics</vt:lpstr>
      <vt:lpstr>Gender &amp; Age Demographics: Key Insights &amp; Implications</vt:lpstr>
      <vt:lpstr>Gender &amp; Age Demographics: Key Insights &amp; Implications</vt:lpstr>
      <vt:lpstr>Race &amp; Ethnicity</vt:lpstr>
      <vt:lpstr>Race &amp; Ethnicity: Key Insights &amp; Implications</vt:lpstr>
      <vt:lpstr>Household Income</vt:lpstr>
      <vt:lpstr>Household Income : Key Insights &amp; Implications</vt:lpstr>
      <vt:lpstr>Household Income : Key Insights &amp; Implications</vt:lpstr>
      <vt:lpstr>Educational Attainment</vt:lpstr>
      <vt:lpstr>Educational Attainment: Key Insights &amp; Implications</vt:lpstr>
      <vt:lpstr>Health Insurance Coverage</vt:lpstr>
      <vt:lpstr>Health Insurance Coverage: Key Insights &amp; Implications</vt:lpstr>
      <vt:lpstr>Appendix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Neeraj Kochhar</dc:creator>
  <cp:lastModifiedBy>Neeraj Kochhar</cp:lastModifiedBy>
  <cp:revision>5</cp:revision>
  <dcterms:created xsi:type="dcterms:W3CDTF">2025-06-10T15:42:56Z</dcterms:created>
  <dcterms:modified xsi:type="dcterms:W3CDTF">2025-06-12T07:49:14Z</dcterms:modified>
</cp:coreProperties>
</file>